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1.xml" ContentType="application/vnd.openxmlformats-officedocument.theme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ppt/revisionInfo.xml" ContentType="application/vnd.ms-powerpoint.revisioninfo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notesMasterIdLst>
    <p:notesMasterId r:id="rId6"/>
  </p:notesMasterIdLst>
  <p:sldIdLst>
    <p:sldId id="271" r:id="rId5"/>
  </p:sldIdLst>
  <p:sldSz cx="7559675" cy="10691813"/>
  <p:notesSz cx="6858000" cy="9144000"/>
  <p:defaultTextStyle>
    <a:defPPr>
      <a:defRPr lang="en-US"/>
    </a:defPPr>
    <a:lvl1pPr marL="0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497754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8BE20"/>
    <a:srgbClr val="ED8B00"/>
    <a:srgbClr val="00A499"/>
    <a:srgbClr val="330072"/>
    <a:srgbClr val="7C2855"/>
    <a:srgbClr val="AE2573"/>
    <a:srgbClr val="D6DEE3"/>
    <a:srgbClr val="8A1538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26A9EE-237F-49BF-B5B5-B0424277F9E0}" v="8" dt="2026-01-20T10:01:41.73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318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12" Type="http://schemas.openxmlformats.org/officeDocument/2006/relationships/customXml" Target="../customXml/item4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540C89-B9D0-4C0D-81A5-38896D0F5358}" type="datetimeFigureOut">
              <a:rPr lang="en-GB" smtClean="0"/>
              <a:t>21/01/2026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53D24A-48B9-4613-A504-022E9D4EBFA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6128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sv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large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Berkshire Healthcare NHS Foundation Trust">
            <a:extLst>
              <a:ext uri="{FF2B5EF4-FFF2-40B4-BE49-F238E27FC236}">
                <a16:creationId xmlns:a16="http://schemas.microsoft.com/office/drawing/2014/main" id="{21E3D7C9-CC8E-4D38-94CF-B1B63E778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805" y="410830"/>
            <a:ext cx="2206009" cy="828000"/>
          </a:xfrm>
          <a:prstGeom prst="rect">
            <a:avLst/>
          </a:prstGeom>
        </p:spPr>
      </p:pic>
      <p:pic>
        <p:nvPicPr>
          <p:cNvPr id="4" name="Graphic 3">
            <a:extLst>
              <a:ext uri="{FF2B5EF4-FFF2-40B4-BE49-F238E27FC236}">
                <a16:creationId xmlns:a16="http://schemas.microsoft.com/office/drawing/2014/main" id="{8C033DB4-F1E6-65ED-CB05-A0B526CB87C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 l="2573" t="36747" r="41979" b="32958"/>
          <a:stretch/>
        </p:blipFill>
        <p:spPr>
          <a:xfrm>
            <a:off x="449837" y="7886700"/>
            <a:ext cx="6660000" cy="2330500"/>
          </a:xfrm>
          <a:prstGeom prst="rect">
            <a:avLst/>
          </a:prstGeom>
        </p:spPr>
      </p:pic>
      <p:sp>
        <p:nvSpPr>
          <p:cNvPr id="2" name="Freeform: Shape 1">
            <a:extLst>
              <a:ext uri="{FF2B5EF4-FFF2-40B4-BE49-F238E27FC236}">
                <a16:creationId xmlns:a16="http://schemas.microsoft.com/office/drawing/2014/main" id="{19D3293D-26D2-4BF5-7217-EE52908D7BDB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478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small foo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phic 1">
            <a:extLst>
              <a:ext uri="{FF2B5EF4-FFF2-40B4-BE49-F238E27FC236}">
                <a16:creationId xmlns:a16="http://schemas.microsoft.com/office/drawing/2014/main" id="{9CF1571E-2D35-499E-0BC3-FA0064F7BA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2573" t="36747" r="41979" b="42118"/>
          <a:stretch/>
        </p:blipFill>
        <p:spPr>
          <a:xfrm>
            <a:off x="449837" y="8596384"/>
            <a:ext cx="6660000" cy="1625790"/>
          </a:xfrm>
          <a:prstGeom prst="rect">
            <a:avLst/>
          </a:prstGeom>
        </p:spPr>
      </p:pic>
      <p:pic>
        <p:nvPicPr>
          <p:cNvPr id="3" name="Picture 2" descr="Berkshire Healthcare NHS Foundation Trust">
            <a:extLst>
              <a:ext uri="{FF2B5EF4-FFF2-40B4-BE49-F238E27FC236}">
                <a16:creationId xmlns:a16="http://schemas.microsoft.com/office/drawing/2014/main" id="{A7009451-976B-D408-0810-280255CEAEFA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7805" y="410830"/>
            <a:ext cx="2206009" cy="828000"/>
          </a:xfrm>
          <a:prstGeom prst="rect">
            <a:avLst/>
          </a:prstGeom>
        </p:spPr>
      </p:pic>
      <p:sp>
        <p:nvSpPr>
          <p:cNvPr id="4" name="Freeform: Shape 3">
            <a:extLst>
              <a:ext uri="{FF2B5EF4-FFF2-40B4-BE49-F238E27FC236}">
                <a16:creationId xmlns:a16="http://schemas.microsoft.com/office/drawing/2014/main" id="{D9F0CEA6-1B6B-4A17-B6EE-60AE723607BC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14968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ster -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018F18A0-8922-AAE9-BC54-D3CD28A01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l="59532" t="32254" r="3205" b="33011"/>
          <a:stretch/>
        </p:blipFill>
        <p:spPr>
          <a:xfrm flipH="1" flipV="1">
            <a:off x="476249" y="449903"/>
            <a:ext cx="6633046" cy="396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59375C4-0A15-DB26-A1A0-18838B76C54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787510" y="615546"/>
            <a:ext cx="2160000" cy="828000"/>
          </a:xfrm>
          <a:prstGeom prst="rect">
            <a:avLst/>
          </a:prstGeom>
        </p:spPr>
      </p:pic>
      <p:sp>
        <p:nvSpPr>
          <p:cNvPr id="2" name="Freeform: Shape 1">
            <a:extLst>
              <a:ext uri="{FF2B5EF4-FFF2-40B4-BE49-F238E27FC236}">
                <a16:creationId xmlns:a16="http://schemas.microsoft.com/office/drawing/2014/main" id="{ECF8A16A-4F80-F038-F3F3-DF1B97919B3E}"/>
              </a:ext>
            </a:extLst>
          </p:cNvPr>
          <p:cNvSpPr/>
          <p:nvPr userDrawn="1"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4008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O NOT USE (safe print zo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27237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O NOT USE (safe print zon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D1AFFCB3-827D-B04E-571D-6D49299ECE16}"/>
              </a:ext>
            </a:extLst>
          </p:cNvPr>
          <p:cNvSpPr/>
          <p:nvPr userDrawn="1"/>
        </p:nvSpPr>
        <p:spPr>
          <a:xfrm>
            <a:off x="449837" y="449906"/>
            <a:ext cx="6660000" cy="9792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43270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97819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2" r:id="rId2"/>
    <p:sldLayoutId id="2147483673" r:id="rId3"/>
    <p:sldLayoutId id="2147483699" r:id="rId4"/>
    <p:sldLayoutId id="2147483700" r:id="rId5"/>
  </p:sldLayoutIdLst>
  <p:txStyles>
    <p:titleStyle>
      <a:lvl1pPr algn="l" defTabSz="740184" rtl="0" eaLnBrk="1" latinLnBrk="0" hangingPunct="1">
        <a:lnSpc>
          <a:spcPct val="90000"/>
        </a:lnSpc>
        <a:spcBef>
          <a:spcPct val="0"/>
        </a:spcBef>
        <a:buNone/>
        <a:defRPr sz="35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5046" indent="-185046" algn="l" defTabSz="740184" rtl="0" eaLnBrk="1" latinLnBrk="0" hangingPunct="1">
        <a:lnSpc>
          <a:spcPct val="90000"/>
        </a:lnSpc>
        <a:spcBef>
          <a:spcPts val="809"/>
        </a:spcBef>
        <a:buFont typeface="Arial" panose="020B0604020202020204" pitchFamily="34" charset="0"/>
        <a:buChar char="•"/>
        <a:defRPr sz="2267" kern="1200">
          <a:solidFill>
            <a:schemeClr val="tx1"/>
          </a:solidFill>
          <a:latin typeface="+mn-lt"/>
          <a:ea typeface="+mn-ea"/>
          <a:cs typeface="+mn-cs"/>
        </a:defRPr>
      </a:lvl1pPr>
      <a:lvl2pPr marL="555138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943" kern="1200">
          <a:solidFill>
            <a:schemeClr val="tx1"/>
          </a:solidFill>
          <a:latin typeface="+mn-lt"/>
          <a:ea typeface="+mn-ea"/>
          <a:cs typeface="+mn-cs"/>
        </a:defRPr>
      </a:lvl2pPr>
      <a:lvl3pPr marL="925230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619" kern="1200">
          <a:solidFill>
            <a:schemeClr val="tx1"/>
          </a:solidFill>
          <a:latin typeface="+mn-lt"/>
          <a:ea typeface="+mn-ea"/>
          <a:cs typeface="+mn-cs"/>
        </a:defRPr>
      </a:lvl3pPr>
      <a:lvl4pPr marL="1295322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4pPr>
      <a:lvl5pPr marL="1665414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5pPr>
      <a:lvl6pPr marL="2035506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6pPr>
      <a:lvl7pPr marL="2405598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7pPr>
      <a:lvl8pPr marL="2775690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8pPr>
      <a:lvl9pPr marL="3145782" indent="-185046" algn="l" defTabSz="740184" rtl="0" eaLnBrk="1" latinLnBrk="0" hangingPunct="1">
        <a:lnSpc>
          <a:spcPct val="90000"/>
        </a:lnSpc>
        <a:spcBef>
          <a:spcPts val="405"/>
        </a:spcBef>
        <a:buFont typeface="Arial" panose="020B0604020202020204" pitchFamily="34" charset="0"/>
        <a:buChar char="•"/>
        <a:defRPr sz="14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1pPr>
      <a:lvl2pPr marL="370092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2pPr>
      <a:lvl3pPr marL="740184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3pPr>
      <a:lvl4pPr marL="1110276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4pPr>
      <a:lvl5pPr marL="1480368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5pPr>
      <a:lvl6pPr marL="1850460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6pPr>
      <a:lvl7pPr marL="2220552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7pPr>
      <a:lvl8pPr marL="2590644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8pPr>
      <a:lvl9pPr marL="2960736" algn="l" defTabSz="740184" rtl="0" eaLnBrk="1" latinLnBrk="0" hangingPunct="1">
        <a:defRPr sz="14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3368">
          <p15:clr>
            <a:srgbClr val="F26B43"/>
          </p15:clr>
        </p15:guide>
        <p15:guide id="2" pos="238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events.teams.microsoft.com/event/67e24187-fefd-4baf-9e76-234f8cdd023f@b5a4676b-e1c4-4c08-80a9-cf34a2d67324" TargetMode="Externa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>
            <a:extLst>
              <a:ext uri="{FF2B5EF4-FFF2-40B4-BE49-F238E27FC236}">
                <a16:creationId xmlns:a16="http://schemas.microsoft.com/office/drawing/2014/main" id="{3B7ABBAA-562E-9B42-6DDC-E9F56870736F}"/>
              </a:ext>
            </a:extLst>
          </p:cNvPr>
          <p:cNvSpPr txBox="1"/>
          <p:nvPr/>
        </p:nvSpPr>
        <p:spPr>
          <a:xfrm>
            <a:off x="3312753" y="9949725"/>
            <a:ext cx="37714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endParaRPr lang="en-GB" sz="1800" b="1">
              <a:solidFill>
                <a:schemeClr val="tx2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A954844-E181-A956-6740-9333AB4881E2}"/>
              </a:ext>
            </a:extLst>
          </p:cNvPr>
          <p:cNvSpPr/>
          <p:nvPr/>
        </p:nvSpPr>
        <p:spPr>
          <a:xfrm>
            <a:off x="690888" y="3239042"/>
            <a:ext cx="618941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GB" sz="2000" b="1">
                <a:solidFill>
                  <a:schemeClr val="bg2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the Mental Health Support Team (MHST)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BBF64FD-2925-8727-A3D8-99DA07CCFC39}"/>
              </a:ext>
            </a:extLst>
          </p:cNvPr>
          <p:cNvSpPr/>
          <p:nvPr/>
        </p:nvSpPr>
        <p:spPr>
          <a:xfrm>
            <a:off x="0" y="3151096"/>
            <a:ext cx="449837" cy="7560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0F81B4E-A0DE-217F-26A7-208BABB633B0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0"/>
            <a:ext cx="7559675" cy="10691813"/>
          </a:xfrm>
          <a:custGeom>
            <a:avLst/>
            <a:gdLst>
              <a:gd name="connsiteX0" fmla="*/ 449837 w 7559675"/>
              <a:gd name="connsiteY0" fmla="*/ 449906 h 10691813"/>
              <a:gd name="connsiteX1" fmla="*/ 449837 w 7559675"/>
              <a:gd name="connsiteY1" fmla="*/ 10241906 h 10691813"/>
              <a:gd name="connsiteX2" fmla="*/ 7109837 w 7559675"/>
              <a:gd name="connsiteY2" fmla="*/ 10241906 h 10691813"/>
              <a:gd name="connsiteX3" fmla="*/ 7109837 w 7559675"/>
              <a:gd name="connsiteY3" fmla="*/ 449906 h 10691813"/>
              <a:gd name="connsiteX4" fmla="*/ 0 w 7559675"/>
              <a:gd name="connsiteY4" fmla="*/ 0 h 10691813"/>
              <a:gd name="connsiteX5" fmla="*/ 7559675 w 7559675"/>
              <a:gd name="connsiteY5" fmla="*/ 0 h 10691813"/>
              <a:gd name="connsiteX6" fmla="*/ 7559675 w 7559675"/>
              <a:gd name="connsiteY6" fmla="*/ 10691813 h 10691813"/>
              <a:gd name="connsiteX7" fmla="*/ 0 w 7559675"/>
              <a:gd name="connsiteY7" fmla="*/ 10691813 h 106918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559675" h="10691813">
                <a:moveTo>
                  <a:pt x="449837" y="449906"/>
                </a:moveTo>
                <a:lnTo>
                  <a:pt x="449837" y="10241906"/>
                </a:lnTo>
                <a:lnTo>
                  <a:pt x="7109837" y="10241906"/>
                </a:lnTo>
                <a:lnTo>
                  <a:pt x="7109837" y="449906"/>
                </a:lnTo>
                <a:close/>
                <a:moveTo>
                  <a:pt x="0" y="0"/>
                </a:moveTo>
                <a:lnTo>
                  <a:pt x="7559675" y="0"/>
                </a:lnTo>
                <a:lnTo>
                  <a:pt x="7559675" y="10691813"/>
                </a:lnTo>
                <a:lnTo>
                  <a:pt x="0" y="106918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A015E0C6-88D9-78BB-2B42-E77CAA35A3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8406" y="4702051"/>
            <a:ext cx="1608635" cy="160863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A04394C-11D4-B468-0D85-CDB43C64846E}"/>
              </a:ext>
            </a:extLst>
          </p:cNvPr>
          <p:cNvSpPr txBox="1"/>
          <p:nvPr/>
        </p:nvSpPr>
        <p:spPr>
          <a:xfrm>
            <a:off x="570218" y="1891174"/>
            <a:ext cx="641923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97754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Resilience workshop for parents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6AC93B0-7669-3469-357E-1AC978939949}"/>
              </a:ext>
            </a:extLst>
          </p:cNvPr>
          <p:cNvSpPr/>
          <p:nvPr/>
        </p:nvSpPr>
        <p:spPr>
          <a:xfrm>
            <a:off x="449835" y="4386723"/>
            <a:ext cx="5569019" cy="29700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800" b="1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This parent workshop is designed to help you: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Understand what resilience is and why it is important for children and young people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Learn about the key factors that help children develop resilience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Explore practical ways parents and carers can support and strengthen resilience at home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540385" algn="l"/>
              </a:tabLst>
              <a:defRPr/>
            </a:pPr>
            <a:r>
              <a:rPr lang="en-GB" sz="1800" dirty="0">
                <a:solidFill>
                  <a:schemeClr val="accent2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Understand when and how to seek further support if your child is struggling</a:t>
            </a:r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058ED6A3-D1EA-25A0-A7F0-C43AA4F9C9D7}"/>
              </a:ext>
            </a:extLst>
          </p:cNvPr>
          <p:cNvGrpSpPr>
            <a:grpSpLocks noChangeAspect="1"/>
          </p:cNvGrpSpPr>
          <p:nvPr/>
        </p:nvGrpSpPr>
        <p:grpSpPr>
          <a:xfrm>
            <a:off x="648138" y="727962"/>
            <a:ext cx="2819365" cy="684000"/>
            <a:chOff x="2588050" y="459474"/>
            <a:chExt cx="2374202" cy="576000"/>
          </a:xfrm>
        </p:grpSpPr>
        <p:sp>
          <p:nvSpPr>
            <p:cNvPr id="31" name="Rectangle: Rounded Corners 30">
              <a:extLst>
                <a:ext uri="{FF2B5EF4-FFF2-40B4-BE49-F238E27FC236}">
                  <a16:creationId xmlns:a16="http://schemas.microsoft.com/office/drawing/2014/main" id="{6A6ED00C-9893-0E53-B666-423799DCA4A2}"/>
                </a:ext>
              </a:extLst>
            </p:cNvPr>
            <p:cNvSpPr/>
            <p:nvPr/>
          </p:nvSpPr>
          <p:spPr>
            <a:xfrm>
              <a:off x="2726373" y="495474"/>
              <a:ext cx="2235879" cy="504000"/>
            </a:xfrm>
            <a:prstGeom prst="roundRect">
              <a:avLst>
                <a:gd name="adj" fmla="val 50000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grpSp>
          <p:nvGrpSpPr>
            <p:cNvPr id="32" name="Group 31">
              <a:extLst>
                <a:ext uri="{FF2B5EF4-FFF2-40B4-BE49-F238E27FC236}">
                  <a16:creationId xmlns:a16="http://schemas.microsoft.com/office/drawing/2014/main" id="{A869D1CD-0257-CD44-CE37-2E10C6FE0866}"/>
                </a:ext>
              </a:extLst>
            </p:cNvPr>
            <p:cNvGrpSpPr/>
            <p:nvPr/>
          </p:nvGrpSpPr>
          <p:grpSpPr>
            <a:xfrm>
              <a:off x="2588050" y="459474"/>
              <a:ext cx="576000" cy="576000"/>
              <a:chOff x="4057822" y="1308177"/>
              <a:chExt cx="576000" cy="576000"/>
            </a:xfrm>
          </p:grpSpPr>
          <p:sp>
            <p:nvSpPr>
              <p:cNvPr id="34" name="Oval 33">
                <a:extLst>
                  <a:ext uri="{FF2B5EF4-FFF2-40B4-BE49-F238E27FC236}">
                    <a16:creationId xmlns:a16="http://schemas.microsoft.com/office/drawing/2014/main" id="{4A382C45-500F-44E1-9A01-2B23CF6DD1F5}"/>
                  </a:ext>
                </a:extLst>
              </p:cNvPr>
              <p:cNvSpPr>
                <a:spLocks noChangeAspect="1"/>
              </p:cNvSpPr>
              <p:nvPr/>
            </p:nvSpPr>
            <p:spPr>
              <a:xfrm>
                <a:off x="4057822" y="1308177"/>
                <a:ext cx="576000" cy="576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35" name="Picture 34">
                <a:extLst>
                  <a:ext uri="{FF2B5EF4-FFF2-40B4-BE49-F238E27FC236}">
                    <a16:creationId xmlns:a16="http://schemas.microsoft.com/office/drawing/2014/main" id="{C4A3F1BA-439D-C63D-1962-CFFA320BEBB5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>
              <a:xfrm>
                <a:off x="4093822" y="1344177"/>
                <a:ext cx="504000" cy="504000"/>
              </a:xfrm>
              <a:prstGeom prst="rect">
                <a:avLst/>
              </a:prstGeom>
              <a:ln w="57150">
                <a:noFill/>
              </a:ln>
            </p:spPr>
          </p:pic>
        </p:grp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9F75B2A-5C87-7157-EDF4-16A7E7A6134F}"/>
                </a:ext>
              </a:extLst>
            </p:cNvPr>
            <p:cNvSpPr txBox="1"/>
            <p:nvPr/>
          </p:nvSpPr>
          <p:spPr>
            <a:xfrm>
              <a:off x="3156469" y="509792"/>
              <a:ext cx="1743106" cy="4717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95000"/>
                </a:lnSpc>
              </a:pPr>
              <a:r>
                <a:rPr lang="en-GB" sz="1600" b="1">
                  <a:solidFill>
                    <a:schemeClr val="bg1"/>
                  </a:solidFill>
                </a:rPr>
                <a:t>Information for parents and carers</a:t>
              </a:r>
            </a:p>
          </p:txBody>
        </p:sp>
      </p:grpSp>
      <p:sp>
        <p:nvSpPr>
          <p:cNvPr id="5" name="Rectangle 1">
            <a:extLst>
              <a:ext uri="{FF2B5EF4-FFF2-40B4-BE49-F238E27FC236}">
                <a16:creationId xmlns:a16="http://schemas.microsoft.com/office/drawing/2014/main" id="{BF2DFE17-6512-4110-0FC6-AEC5F90875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113" y="5970588"/>
            <a:ext cx="75596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1FE20C73-B714-294A-2C4E-1A61BF37F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9113" y="5970588"/>
            <a:ext cx="7559675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2B409FE9-8E70-5FE6-624C-402CA9DB3349}"/>
              </a:ext>
            </a:extLst>
          </p:cNvPr>
          <p:cNvGrpSpPr/>
          <p:nvPr/>
        </p:nvGrpSpPr>
        <p:grpSpPr>
          <a:xfrm>
            <a:off x="544639" y="7529818"/>
            <a:ext cx="5817591" cy="1162677"/>
            <a:chOff x="224918" y="8561014"/>
            <a:chExt cx="6859301" cy="138871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FE09A050-E52F-E6F0-2EDB-1E6EBF1709A8}"/>
                </a:ext>
              </a:extLst>
            </p:cNvPr>
            <p:cNvGrpSpPr/>
            <p:nvPr/>
          </p:nvGrpSpPr>
          <p:grpSpPr>
            <a:xfrm>
              <a:off x="449836" y="8671269"/>
              <a:ext cx="6634383" cy="1080000"/>
              <a:chOff x="449836" y="8485985"/>
              <a:chExt cx="6634383" cy="1080000"/>
            </a:xfrm>
          </p:grpSpPr>
          <p:sp>
            <p:nvSpPr>
              <p:cNvPr id="36" name="Rectangle: Rounded Corners 35">
                <a:extLst>
                  <a:ext uri="{FF2B5EF4-FFF2-40B4-BE49-F238E27FC236}">
                    <a16:creationId xmlns:a16="http://schemas.microsoft.com/office/drawing/2014/main" id="{B9AD407B-5FF8-ECA3-DCA0-4659DD4D71D2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/>
            </p:nvSpPr>
            <p:spPr>
              <a:xfrm>
                <a:off x="449836" y="8485985"/>
                <a:ext cx="6634383" cy="1080000"/>
              </a:xfrm>
              <a:prstGeom prst="roundRect">
                <a:avLst>
                  <a:gd name="adj" fmla="val 50000"/>
                </a:avLst>
              </a:prstGeom>
              <a:solidFill>
                <a:srgbClr val="78BE20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37" name="TextBox 36">
                <a:extLst>
                  <a:ext uri="{FF2B5EF4-FFF2-40B4-BE49-F238E27FC236}">
                    <a16:creationId xmlns:a16="http://schemas.microsoft.com/office/drawing/2014/main" id="{89D19816-445A-3F40-AD7B-83AC172B20F6}"/>
                  </a:ext>
                </a:extLst>
              </p:cNvPr>
              <p:cNvSpPr txBox="1"/>
              <p:nvPr/>
            </p:nvSpPr>
            <p:spPr>
              <a:xfrm>
                <a:off x="1823106" y="8644758"/>
                <a:ext cx="4856251" cy="4308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endParaRPr lang="en-GB" sz="22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Rectangle: Rounded Corners 37">
                <a:extLst>
                  <a:ext uri="{FF2B5EF4-FFF2-40B4-BE49-F238E27FC236}">
                    <a16:creationId xmlns:a16="http://schemas.microsoft.com/office/drawing/2014/main" id="{12886DDA-2CD4-E8AD-0858-73C9A625B3FC}"/>
                  </a:ext>
                </a:extLst>
              </p:cNvPr>
              <p:cNvSpPr/>
              <p:nvPr/>
            </p:nvSpPr>
            <p:spPr>
              <a:xfrm>
                <a:off x="880318" y="8629985"/>
                <a:ext cx="792000" cy="792000"/>
              </a:xfrm>
              <a:prstGeom prst="roundRect">
                <a:avLst>
                  <a:gd name="adj" fmla="val 12818"/>
                </a:avLst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</p:grpSp>
        <p:pic>
          <p:nvPicPr>
            <p:cNvPr id="26" name="Picture 25" descr="A calendar and clock with a tick">
              <a:extLst>
                <a:ext uri="{FF2B5EF4-FFF2-40B4-BE49-F238E27FC236}">
                  <a16:creationId xmlns:a16="http://schemas.microsoft.com/office/drawing/2014/main" id="{7D546D03-6A34-F233-BE7D-BA1CD3FDB26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 rot="1057284">
              <a:off x="224918" y="8561014"/>
              <a:ext cx="1735889" cy="1388711"/>
            </a:xfrm>
            <a:prstGeom prst="rect">
              <a:avLst/>
            </a:prstGeom>
          </p:spPr>
        </p:pic>
      </p:grpSp>
      <p:sp>
        <p:nvSpPr>
          <p:cNvPr id="39" name="TextBox 38">
            <a:extLst>
              <a:ext uri="{FF2B5EF4-FFF2-40B4-BE49-F238E27FC236}">
                <a16:creationId xmlns:a16="http://schemas.microsoft.com/office/drawing/2014/main" id="{353BF923-A3DD-1811-8A91-0E75C2086FCA}"/>
              </a:ext>
            </a:extLst>
          </p:cNvPr>
          <p:cNvSpPr txBox="1"/>
          <p:nvPr/>
        </p:nvSpPr>
        <p:spPr>
          <a:xfrm>
            <a:off x="1919806" y="7704901"/>
            <a:ext cx="5224582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600" b="1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Microsoft Teams</a:t>
            </a:r>
          </a:p>
          <a:p>
            <a:pPr lvl="0">
              <a:spcAft>
                <a:spcPts val="1200"/>
              </a:spcAft>
              <a:tabLst>
                <a:tab pos="540385" algn="l"/>
              </a:tabLst>
              <a:defRPr/>
            </a:pPr>
            <a:r>
              <a:rPr lang="en-GB" sz="1600" b="1" dirty="0">
                <a:solidFill>
                  <a:srgbClr val="231F20"/>
                </a:solidFill>
                <a:latin typeface="Arial" panose="020B0604020202020204" pitchFamily="34" charset="0"/>
                <a:ea typeface="Calibri" panose="020F0502020204030204" pitchFamily="34" charset="0"/>
              </a:rPr>
              <a:t>Monday 9th February 4:30pm – 5:30pm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96478AED-CFC5-C73F-8FC2-E9B7BF68FDC3}"/>
              </a:ext>
            </a:extLst>
          </p:cNvPr>
          <p:cNvSpPr txBox="1"/>
          <p:nvPr/>
        </p:nvSpPr>
        <p:spPr>
          <a:xfrm>
            <a:off x="3045849" y="10242453"/>
            <a:ext cx="430527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>
                <a:solidFill>
                  <a:schemeClr val="accent2"/>
                </a:solidFill>
              </a:rPr>
              <a:t>cypf.berkshirehealthcare.nhs.uk/</a:t>
            </a:r>
            <a:r>
              <a:rPr lang="en-GB" sz="1800" b="1" dirty="0" err="1">
                <a:solidFill>
                  <a:schemeClr val="accent2"/>
                </a:solidFill>
              </a:rPr>
              <a:t>mhst</a:t>
            </a:r>
            <a:r>
              <a:rPr lang="en-GB" sz="1800" b="1" dirty="0">
                <a:solidFill>
                  <a:schemeClr val="accent2"/>
                </a:solidFill>
              </a:rPr>
              <a:t> </a:t>
            </a:r>
          </a:p>
        </p:txBody>
      </p:sp>
      <p:pic>
        <p:nvPicPr>
          <p:cNvPr id="41" name="Picture 40">
            <a:extLst>
              <a:ext uri="{FF2B5EF4-FFF2-40B4-BE49-F238E27FC236}">
                <a16:creationId xmlns:a16="http://schemas.microsoft.com/office/drawing/2014/main" id="{472D4FDF-5EEC-B6AC-FE79-75399A53F7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87544" y="8566236"/>
            <a:ext cx="1454532" cy="1454532"/>
          </a:xfrm>
          <a:prstGeom prst="rect">
            <a:avLst/>
          </a:prstGeom>
        </p:spPr>
      </p:pic>
      <p:sp>
        <p:nvSpPr>
          <p:cNvPr id="42" name="Rounded Rectangle 19">
            <a:extLst>
              <a:ext uri="{FF2B5EF4-FFF2-40B4-BE49-F238E27FC236}">
                <a16:creationId xmlns:a16="http://schemas.microsoft.com/office/drawing/2014/main" id="{85F6FEBD-3993-24AC-EBAD-B9D40F236DD3}"/>
              </a:ext>
            </a:extLst>
          </p:cNvPr>
          <p:cNvSpPr/>
          <p:nvPr/>
        </p:nvSpPr>
        <p:spPr>
          <a:xfrm>
            <a:off x="528415" y="8814218"/>
            <a:ext cx="4856250" cy="1068249"/>
          </a:xfrm>
          <a:prstGeom prst="roundRect">
            <a:avLst>
              <a:gd name="adj" fmla="val 1334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>
              <a:solidFill>
                <a:schemeClr val="tx1"/>
              </a:solidFill>
            </a:endParaRPr>
          </a:p>
          <a:p>
            <a:r>
              <a:rPr lang="en-US" sz="1600" b="1" dirty="0">
                <a:solidFill>
                  <a:schemeClr val="tx1"/>
                </a:solidFill>
              </a:rPr>
              <a:t>Sign up here: </a:t>
            </a:r>
            <a:r>
              <a:rPr lang="en-GB" sz="1600" dirty="0">
                <a:hlinkClick r:id="rId6"/>
              </a:rPr>
              <a:t>https://events.teams.microsoft.com/event/67e24187-fefd-4baf-9e76-234f8cdd023f@b5a4676b-e1c4-4c08-80a9-cf34a2d67324</a:t>
            </a:r>
            <a:endParaRPr lang="en-GB" sz="1600" dirty="0"/>
          </a:p>
          <a:p>
            <a:pPr algn="ctr"/>
            <a:r>
              <a:rPr lang="en-US" dirty="0"/>
              <a:t> </a:t>
            </a:r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9F8E6310-420A-677F-D19A-A86BB12DFD8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6755" y="8814218"/>
            <a:ext cx="815542" cy="81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479277"/>
      </p:ext>
    </p:extLst>
  </p:cSld>
  <p:clrMapOvr>
    <a:masterClrMapping/>
  </p:clrMapOvr>
</p:sld>
</file>

<file path=ppt/theme/theme1.xml><?xml version="1.0" encoding="utf-8"?>
<a:theme xmlns:a="http://schemas.openxmlformats.org/drawingml/2006/main" name="Public information sheet">
  <a:themeElements>
    <a:clrScheme name="NHS colours">
      <a:dk1>
        <a:srgbClr val="231F20"/>
      </a:dk1>
      <a:lt1>
        <a:srgbClr val="FFFFFF"/>
      </a:lt1>
      <a:dk2>
        <a:srgbClr val="005EB8"/>
      </a:dk2>
      <a:lt2>
        <a:srgbClr val="E8EDEE"/>
      </a:lt2>
      <a:accent1>
        <a:srgbClr val="425563"/>
      </a:accent1>
      <a:accent2>
        <a:srgbClr val="003087"/>
      </a:accent2>
      <a:accent3>
        <a:srgbClr val="41B6E6"/>
      </a:accent3>
      <a:accent4>
        <a:srgbClr val="FFB81C"/>
      </a:accent4>
      <a:accent5>
        <a:srgbClr val="006747"/>
      </a:accent5>
      <a:accent6>
        <a:srgbClr val="8A1538"/>
      </a:accent6>
      <a:hlink>
        <a:srgbClr val="003087"/>
      </a:hlink>
      <a:folHlink>
        <a:srgbClr val="0072CE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information sheet" id="{E78A6AC3-8470-4291-9BC2-9188A70AD0E5}" vid="{ADB0F915-7172-4729-8F94-5E8EA0C1890C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27151808-5cb8-4533-b4c4-b1f9907dd428" xsi:nil="true"/>
    <lcf76f155ced4ddcb4097134ff3c332f xmlns="9a1fecb3-437a-40de-9127-ec2b2420b30f">
      <Terms xmlns="http://schemas.microsoft.com/office/infopath/2007/PartnerControls"/>
    </lcf76f155ced4ddcb4097134ff3c332f>
    <SharedWithUsers xmlns="27151808-5cb8-4533-b4c4-b1f9907dd428">
      <UserInfo>
        <DisplayName/>
        <AccountId xsi:nil="true"/>
        <AccountType/>
      </UserInfo>
    </SharedWithUsers>
    <MediaLengthInSeconds xmlns="9a1fecb3-437a-40de-9127-ec2b2420b30f" xsi:nil="true"/>
    <Link xmlns="9a1fecb3-437a-40de-9127-ec2b2420b30f">
      <Url xsi:nil="true"/>
      <Description xsi:nil="true"/>
    </Link>
    <_dlc_DocId xmlns="27151808-5cb8-4533-b4c4-b1f9907dd428">FE44H4CCZ7A7-1340265002-4685547</_dlc_DocId>
    <_dlc_DocIdUrl xmlns="27151808-5cb8-4533-b4c4-b1f9907dd428">
      <Url>https://maidenerlegh.sharepoint.com/sites/MERSharedArea/_layouts/15/DocIdRedir.aspx?ID=FE44H4CCZ7A7-1340265002-4685547</Url>
      <Description>FE44H4CCZ7A7-1340265002-4685547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D64DC238276CC4BBEF69DE441C12D54" ma:contentTypeVersion="17" ma:contentTypeDescription="Create a new document." ma:contentTypeScope="" ma:versionID="09ab303909301520d7a60f768a7172ae">
  <xsd:schema xmlns:xsd="http://www.w3.org/2001/XMLSchema" xmlns:xs="http://www.w3.org/2001/XMLSchema" xmlns:p="http://schemas.microsoft.com/office/2006/metadata/properties" xmlns:ns2="27151808-5cb8-4533-b4c4-b1f9907dd428" xmlns:ns3="9a1fecb3-437a-40de-9127-ec2b2420b30f" targetNamespace="http://schemas.microsoft.com/office/2006/metadata/properties" ma:root="true" ma:fieldsID="d70668640b16dd30e44e84003b95c282" ns2:_="" ns3:_="">
    <xsd:import namespace="27151808-5cb8-4533-b4c4-b1f9907dd428"/>
    <xsd:import namespace="9a1fecb3-437a-40de-9127-ec2b2420b30f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bjectDetectorVersions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MediaServiceDateTaken" minOccurs="0"/>
                <xsd:element ref="ns3:MediaServiceLocation" minOccurs="0"/>
                <xsd:element ref="ns3:MediaServiceSearchProperties" minOccurs="0"/>
                <xsd:element ref="ns3:Link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7151808-5cb8-4533-b4c4-b1f9907dd42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8" nillable="true" ma:displayName="Taxonomy Catch All Column" ma:hidden="true" ma:list="{472f4bb2-c675-49c2-b942-9a009da11b09}" ma:internalName="TaxCatchAll" ma:showField="CatchAllData" ma:web="27151808-5cb8-4533-b4c4-b1f9907dd4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1fecb3-437a-40de-9127-ec2b2420b30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3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4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37c1d713-f519-464f-a927-aa0d181828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23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Location" ma:index="24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ink" ma:index="26" nillable="true" ma:displayName="Link" ma:format="Hyperlink" ma:internalName="Link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648BF6B6-0299-4C34-AE13-60C82D51B1A5}">
  <ds:schemaRefs>
    <ds:schemaRef ds:uri="273fcbb0-5ce4-4fa4-9261-8588994c73ad"/>
    <ds:schemaRef ds:uri="663efad9-fd10-41f0-a65c-61f56871e16c"/>
    <ds:schemaRef ds:uri="b994558f-f605-473a-9756-9fe7c0794e26"/>
    <ds:schemaRef ds:uri="d05051e2-d068-486c-a33f-4b4fcc4595cb"/>
    <ds:schemaRef ds:uri="f687f194-0914-4c96-a109-5aa767e3aa78"/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BC832628-7124-4B69-8383-F7CD54011601}"/>
</file>

<file path=customXml/itemProps3.xml><?xml version="1.0" encoding="utf-8"?>
<ds:datastoreItem xmlns:ds="http://schemas.openxmlformats.org/officeDocument/2006/customXml" ds:itemID="{BDAA921C-B893-4FBA-8B45-99E95719C5C0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4F17CD82-61BC-4632-89D0-1400D1B3C241}"/>
</file>

<file path=docProps/app.xml><?xml version="1.0" encoding="utf-8"?>
<Properties xmlns="http://schemas.openxmlformats.org/officeDocument/2006/extended-properties" xmlns:vt="http://schemas.openxmlformats.org/officeDocument/2006/docPropsVTypes">
  <Template>Public information sheet</Template>
  <TotalTime>5</TotalTime>
  <Words>114</Words>
  <Application>Microsoft Office PowerPoint</Application>
  <PresentationFormat>Custom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Calibri</vt:lpstr>
      <vt:lpstr>Public information sheet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Tara Ladd</dc:creator>
  <cp:lastModifiedBy>M Wilhelmsson</cp:lastModifiedBy>
  <cp:revision>2</cp:revision>
  <dcterms:created xsi:type="dcterms:W3CDTF">2020-06-23T10:15:20Z</dcterms:created>
  <dcterms:modified xsi:type="dcterms:W3CDTF">2026-01-21T10:06:06Z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100</vt:r8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_ExtendedDescription">
    <vt:lpwstr/>
  </property>
  <property fmtid="{D5CDD505-2E9C-101B-9397-08002B2CF9AE}" pid="8" name="TriggerFlowInfo">
    <vt:lpwstr/>
  </property>
  <property fmtid="{D5CDD505-2E9C-101B-9397-08002B2CF9AE}" pid="9" name="MediaServiceImageTags">
    <vt:lpwstr/>
  </property>
  <property fmtid="{D5CDD505-2E9C-101B-9397-08002B2CF9AE}" pid="10" name="ContentTypeId">
    <vt:lpwstr>0x010100DD64DC238276CC4BBEF69DE441C12D54</vt:lpwstr>
  </property>
  <property fmtid="{D5CDD505-2E9C-101B-9397-08002B2CF9AE}" pid="11" name="_dlc_DocIdItemGuid">
    <vt:lpwstr>5661e2fd-486d-49be-8935-fda8a0c01c87</vt:lpwstr>
  </property>
</Properties>
</file>